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5" r:id="rId4"/>
    <p:sldId id="262" r:id="rId5"/>
    <p:sldId id="258" r:id="rId6"/>
    <p:sldId id="259" r:id="rId7"/>
    <p:sldId id="260" r:id="rId8"/>
    <p:sldId id="261" r:id="rId9"/>
    <p:sldId id="264" r:id="rId10"/>
    <p:sldId id="263" r:id="rId11"/>
    <p:sldId id="267" r:id="rId12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2770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3242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99316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5376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6695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8420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4791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215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9826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379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3504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828A6-EB8B-4D2C-B2DF-A17A9AA10287}" type="datetimeFigureOut">
              <a:rPr lang="es-UY" smtClean="0"/>
              <a:t>29/9/2020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DA157-B03F-452F-BC26-07599E76484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0871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s.knightlab.com/storymapjs/04f36519cd11e24acf6e684f1675448f/mario-benedetti/index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hyperlink" Target="http://www.escribirte.com/obras/65.htm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88632" r="83458"/>
          <a:stretch/>
        </p:blipFill>
        <p:spPr bwMode="auto">
          <a:xfrm>
            <a:off x="221635" y="5606403"/>
            <a:ext cx="2301953" cy="10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79680" b="84216"/>
          <a:stretch/>
        </p:blipFill>
        <p:spPr bwMode="auto">
          <a:xfrm>
            <a:off x="221635" y="240602"/>
            <a:ext cx="3193582" cy="159679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154786" y="2306624"/>
            <a:ext cx="10496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CLUB DE LECTURA DEL CENTRO GALLEGO DE MONTEVIDEO</a:t>
            </a:r>
          </a:p>
          <a:p>
            <a:r>
              <a:rPr lang="es-UY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4to Encuentro</a:t>
            </a:r>
          </a:p>
          <a:p>
            <a:r>
              <a:rPr lang="es-UY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Comisión de Cultura</a:t>
            </a:r>
          </a:p>
          <a:p>
            <a:endParaRPr lang="es-UY" b="1" dirty="0" smtClean="0">
              <a:solidFill>
                <a:schemeClr val="bg1"/>
              </a:solidFill>
            </a:endParaRPr>
          </a:p>
          <a:p>
            <a:r>
              <a:rPr lang="es-UY" sz="54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Festejando el Centenario de Mario Benedetti</a:t>
            </a:r>
            <a:endParaRPr lang="es-UY" sz="54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en a human being dies, there is a bridge they must cross to enter into  Heaven. At the head of the bridge waits ev… | Silhouette photos, Nature  photography, Pho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3"/>
          <a:stretch/>
        </p:blipFill>
        <p:spPr bwMode="auto">
          <a:xfrm>
            <a:off x="7184573" y="-12032"/>
            <a:ext cx="5007427" cy="68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3179" y="174172"/>
            <a:ext cx="6801394" cy="647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cap="small" dirty="0">
                <a:solidFill>
                  <a:srgbClr val="000000"/>
                </a:solidFill>
                <a:latin typeface="Brush Script MT" panose="03060802040406070304" pitchFamily="66" charset="0"/>
              </a:rPr>
              <a:t>El </a:t>
            </a:r>
            <a:r>
              <a:rPr lang="es-ES" sz="2400" cap="small" dirty="0">
                <a:solidFill>
                  <a:schemeClr val="bg1"/>
                </a:solidFill>
                <a:latin typeface="Brush Script MT" panose="03060802040406070304" pitchFamily="66" charset="0"/>
              </a:rPr>
              <a:t>hombre que aprendió a ladrar</a:t>
            </a:r>
            <a:r>
              <a:rPr lang="es-ES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/>
            </a:r>
            <a:br>
              <a:rPr lang="es-ES" sz="2400" dirty="0">
                <a:solidFill>
                  <a:schemeClr val="bg1"/>
                </a:solidFill>
                <a:latin typeface="Brush Script MT" panose="03060802040406070304" pitchFamily="66" charset="0"/>
              </a:rPr>
            </a:br>
            <a:r>
              <a:rPr lang="es-ES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(</a:t>
            </a:r>
            <a:r>
              <a:rPr lang="es-ES" sz="2400" i="1" dirty="0">
                <a:solidFill>
                  <a:schemeClr val="bg1"/>
                </a:solidFill>
                <a:latin typeface="Brush Script MT" panose="03060802040406070304" pitchFamily="66" charset="0"/>
              </a:rPr>
              <a:t>Despistes y franquezas</a:t>
            </a:r>
            <a:r>
              <a:rPr lang="es-ES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, 1989)</a:t>
            </a:r>
            <a:br>
              <a:rPr lang="es-ES" sz="2400" dirty="0">
                <a:solidFill>
                  <a:schemeClr val="bg1"/>
                </a:solidFill>
                <a:latin typeface="Brush Script MT" panose="03060802040406070304" pitchFamily="66" charset="0"/>
              </a:rPr>
            </a:br>
            <a:r>
              <a:rPr lang="es-ES" dirty="0">
                <a:solidFill>
                  <a:schemeClr val="bg1"/>
                </a:solidFill>
                <a:latin typeface="Brush Script MT" panose="03060802040406070304" pitchFamily="66" charset="0"/>
              </a:rPr>
              <a:t/>
            </a:r>
            <a:br>
              <a:rPr lang="es-ES" dirty="0">
                <a:solidFill>
                  <a:schemeClr val="bg1"/>
                </a:solidFill>
                <a:latin typeface="Brush Script MT" panose="03060802040406070304" pitchFamily="66" charset="0"/>
              </a:rPr>
            </a:br>
            <a:endParaRPr lang="es-ES" sz="1600" dirty="0">
              <a:solidFill>
                <a:schemeClr val="bg1"/>
              </a:solidFill>
              <a:latin typeface="Brush Script MT" panose="03060802040406070304" pitchFamily="66" charset="0"/>
            </a:endParaRPr>
          </a:p>
          <a:p>
            <a:pPr marL="365760">
              <a:lnSpc>
                <a:spcPts val="1800"/>
              </a:lnSpc>
              <a:spcBef>
                <a:spcPts val="300"/>
              </a:spcBef>
            </a:pP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  <a:t>      </a:t>
            </a:r>
            <a:r>
              <a:rPr lang="es-ES" sz="1600" cap="small" dirty="0">
                <a:solidFill>
                  <a:schemeClr val="bg1"/>
                </a:solidFill>
                <a:latin typeface="Georgia" panose="02040502050405020303" pitchFamily="18" charset="0"/>
              </a:rPr>
              <a:t>Lo cierto es</a:t>
            </a: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  <a:t> que fueron años de arduo y pragmático aprendizaje, con lapsos de desaliento en los que estuvo a punto de desistir. Pero al fin triunfó la perseverancia y Raimundo aprendió a ladrar. No a imitar ladridos, como suelen hacer algunos chistosos o que se creen tales, sino verdaderamente a ladrar. ¿Qué lo había impulsado a ese adiestramiento? Ante sus amigos se </a:t>
            </a:r>
            <a:r>
              <a:rPr lang="es-ES" sz="1600" dirty="0" err="1">
                <a:solidFill>
                  <a:schemeClr val="bg1"/>
                </a:solidFill>
                <a:latin typeface="Georgia" panose="02040502050405020303" pitchFamily="18" charset="0"/>
              </a:rPr>
              <a:t>autoflagelaba</a:t>
            </a: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  <a:t> con humor: «La verdad es que ladro por no llorar». Sin embargo, la razón más valedera era su amor casi franciscano hacia sus hermanos perros. Amor es comunicación. ¿Cómo amar entonces sin comunicarse?</a:t>
            </a:r>
            <a:b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  <a:t>      Para Raimundo representó un día de gloria cuando su ladrido fue por fin comprendido por Leo, su hermano perro, y (algo más extraordinario aún) él comprendió el ladrido de Leo. A partir de ese día, Raimundo y Leo se tendían, por lo general en los atardeceres, bajo la glorieta y dialogaban sobre temas generales. A pesar de su amor por los hermanos perros, Raimundo nunca había imaginado que Leo tuviera una tan sagaz visión del mundo.</a:t>
            </a:r>
            <a:b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</a:rPr>
              <a:t>      Por fin, una tarde se animó a preguntarle, en varios sobrios ladridos: «Dime, Leo, con toda franqueza: ¿qué opinas de mi forma de ladrar?». La respuesta de Leo fue escueta y sincera: «Yo diría que lo haces bastante bien, pero tendrás que mejorar. Cuando ladras, todavía se te nota el acento humano».</a:t>
            </a:r>
            <a:r>
              <a:rPr lang="es-ES" sz="1600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es-ES" sz="16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endParaRPr lang="es-ES" sz="1600" b="0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5" name="Voz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1457" y="626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097" t="23668" r="29090" b="23085"/>
          <a:stretch/>
        </p:blipFill>
        <p:spPr>
          <a:xfrm>
            <a:off x="5811253" y="2911670"/>
            <a:ext cx="3609473" cy="371105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1579" y="673769"/>
            <a:ext cx="104193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¡¡¡GRACIAS A TODOS!!!</a:t>
            </a:r>
          </a:p>
          <a:p>
            <a:endParaRPr lang="es-UY" sz="2000" b="1" dirty="0" smtClean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r>
              <a:rPr lang="es-UY" sz="2000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NOS VEMOS EN EL PRÓXIMO ENCUENTRO</a:t>
            </a:r>
          </a:p>
          <a:p>
            <a:r>
              <a:rPr lang="es-UY" sz="2000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SEGUIREMOS CREANDO MUNDOS AMABLES  ATRAVÉS DE LA LECTURA.</a:t>
            </a:r>
          </a:p>
          <a:p>
            <a:endParaRPr lang="es-UY" sz="2000" b="1" dirty="0" smtClean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r>
              <a:rPr lang="es-UY" sz="2000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Ustedes son el pincel y la paleta de colores. Los esperamos con el lienzo en blanco.</a:t>
            </a:r>
          </a:p>
          <a:p>
            <a:endParaRPr lang="es-UY" sz="6000" b="1" dirty="0" smtClean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r>
              <a:rPr lang="es-UY" sz="6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¡Son Bienvenidos!</a:t>
            </a:r>
            <a:endParaRPr lang="es-UY" sz="60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3857" y="2365065"/>
            <a:ext cx="9858103" cy="3649300"/>
          </a:xfrm>
        </p:spPr>
        <p:txBody>
          <a:bodyPr>
            <a:normAutofit fontScale="90000"/>
          </a:bodyPr>
          <a:lstStyle/>
          <a:p>
            <a:r>
              <a:rPr lang="es-UY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Centenarios uruguayos</a:t>
            </a:r>
            <a:r>
              <a:rPr lang="es-UY" dirty="0" smtClean="0">
                <a:latin typeface="Bauhaus 93" panose="04030905020B02020C02" pitchFamily="82" charset="0"/>
              </a:rPr>
              <a:t/>
            </a:r>
            <a:br>
              <a:rPr lang="es-UY" dirty="0" smtClean="0">
                <a:latin typeface="Bauhaus 93" panose="04030905020B02020C02" pitchFamily="82" charset="0"/>
              </a:rPr>
            </a:br>
            <a:r>
              <a:rPr lang="es-UY" dirty="0" smtClean="0"/>
              <a:t/>
            </a:r>
            <a:br>
              <a:rPr lang="es-UY" dirty="0" smtClean="0"/>
            </a:br>
            <a:r>
              <a:rPr lang="es-UY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Setiembre - Mario Benedetti</a:t>
            </a:r>
            <a:br>
              <a:rPr lang="es-UY" dirty="0" smtClean="0">
                <a:solidFill>
                  <a:schemeClr val="bg1"/>
                </a:solidFill>
                <a:latin typeface="Brush Script MT" panose="03060802040406070304" pitchFamily="66" charset="0"/>
              </a:rPr>
            </a:br>
            <a:r>
              <a:rPr lang="es-UY" sz="3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14 de Setiembre de 1920 – 14 de Setiembre 2020</a:t>
            </a:r>
            <a:r>
              <a:rPr lang="es-UY" dirty="0" smtClean="0">
                <a:solidFill>
                  <a:schemeClr val="bg1"/>
                </a:solidFill>
              </a:rPr>
              <a:t/>
            </a:r>
            <a:br>
              <a:rPr lang="es-UY" dirty="0" smtClean="0">
                <a:solidFill>
                  <a:schemeClr val="bg1"/>
                </a:solidFill>
              </a:rPr>
            </a:br>
            <a:r>
              <a:rPr lang="es-UY" dirty="0" smtClean="0">
                <a:solidFill>
                  <a:schemeClr val="bg1"/>
                </a:solidFill>
              </a:rPr>
              <a:t/>
            </a:r>
            <a:br>
              <a:rPr lang="es-UY" dirty="0" smtClean="0">
                <a:solidFill>
                  <a:schemeClr val="bg1"/>
                </a:solidFill>
              </a:rPr>
            </a:br>
            <a:r>
              <a:rPr lang="es-UY" sz="49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Agosto - Idea </a:t>
            </a:r>
            <a:r>
              <a:rPr lang="es-UY" sz="49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Vilariño</a:t>
            </a:r>
            <a:r>
              <a:rPr lang="es-UY" sz="49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/>
            </a:r>
            <a:br>
              <a:rPr lang="es-UY" sz="49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</a:br>
            <a:r>
              <a:rPr lang="es-UY" sz="49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Febrero - Julio C. da Rosa</a:t>
            </a:r>
            <a:br>
              <a:rPr lang="es-UY" sz="49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</a:br>
            <a:r>
              <a:rPr lang="es-UY" sz="4900" dirty="0" smtClean="0">
                <a:solidFill>
                  <a:schemeClr val="bg1"/>
                </a:solidFill>
              </a:rPr>
              <a:t> </a:t>
            </a:r>
            <a:endParaRPr lang="es-UY" sz="4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47" y="221797"/>
            <a:ext cx="9912393" cy="6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CAINA: Idea Vilariño -La noche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3" t="6111" r="27148" b="50305"/>
          <a:stretch/>
        </p:blipFill>
        <p:spPr bwMode="auto">
          <a:xfrm>
            <a:off x="4393445" y="799874"/>
            <a:ext cx="2969680" cy="35731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eratura Uruguay: Mario Benedetti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0" y="807267"/>
            <a:ext cx="2387327" cy="35657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eria del JPV :: Julio C. da Rosa :: 1938_Foto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t="4021" r="15367" b="37765"/>
          <a:stretch/>
        </p:blipFill>
        <p:spPr bwMode="auto">
          <a:xfrm>
            <a:off x="8264433" y="799874"/>
            <a:ext cx="2656115" cy="3534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87380" y="5378116"/>
            <a:ext cx="24424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6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Mario</a:t>
            </a:r>
            <a:endParaRPr lang="es-UY" sz="66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20715" y="4824118"/>
            <a:ext cx="24424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6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Idea</a:t>
            </a:r>
            <a:endParaRPr lang="es-UY" sz="66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923220" y="5120897"/>
            <a:ext cx="24424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6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Julio</a:t>
            </a:r>
            <a:endParaRPr lang="es-UY" sz="66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l Observador Fin de Semana - Luces: 2017-09-23 - La Generación del 45 -  PressReader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52" y="3277814"/>
            <a:ext cx="6071553" cy="34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neración del 45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7" y="340587"/>
            <a:ext cx="6612587" cy="55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14210" y="340587"/>
            <a:ext cx="6593535" cy="2653363"/>
          </a:xfrm>
        </p:spPr>
        <p:txBody>
          <a:bodyPr>
            <a:normAutofit/>
          </a:bodyPr>
          <a:lstStyle/>
          <a:p>
            <a:r>
              <a:rPr lang="es-UY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Generación del 45</a:t>
            </a:r>
            <a:endParaRPr lang="es-UY" dirty="0">
              <a:solidFill>
                <a:schemeClr val="bg1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26721"/>
            <a:ext cx="9858103" cy="36493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UY" u="sng" dirty="0">
                <a:solidFill>
                  <a:schemeClr val="bg1"/>
                </a:solidFill>
                <a:hlinkClick r:id="rId2"/>
              </a:rPr>
              <a:t>https://uploads.knightlab.com/storymapjs/04f36519cd11e24acf6e684f1675448f/mario-benedetti/index.html</a:t>
            </a:r>
            <a:endParaRPr lang="es-UY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 t="4286" r="20127"/>
          <a:stretch/>
        </p:blipFill>
        <p:spPr>
          <a:xfrm rot="5400000">
            <a:off x="7757975" y="2432683"/>
            <a:ext cx="3944985" cy="49230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r="14413"/>
          <a:stretch/>
        </p:blipFill>
        <p:spPr>
          <a:xfrm rot="5400000">
            <a:off x="377248" y="1402310"/>
            <a:ext cx="4820195" cy="61086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r="23174"/>
          <a:stretch/>
        </p:blipFill>
        <p:spPr>
          <a:xfrm rot="5400000">
            <a:off x="4987727" y="3006234"/>
            <a:ext cx="3958556" cy="37623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-1133" r="40267"/>
          <a:stretch/>
        </p:blipFill>
        <p:spPr>
          <a:xfrm rot="5400000">
            <a:off x="6244453" y="-4110547"/>
            <a:ext cx="3561593" cy="104758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26721"/>
            <a:ext cx="9858103" cy="3649300"/>
          </a:xfrm>
        </p:spPr>
        <p:txBody>
          <a:bodyPr>
            <a:normAutofit/>
          </a:bodyPr>
          <a:lstStyle/>
          <a:p>
            <a:r>
              <a:rPr lang="es-UY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Fundación Mario Benedetti</a:t>
            </a:r>
            <a:r>
              <a:rPr lang="es-UY" dirty="0" smtClean="0">
                <a:latin typeface="Bauhaus 93" panose="04030905020B02020C02" pitchFamily="82" charset="0"/>
              </a:rPr>
              <a:t/>
            </a:r>
            <a:br>
              <a:rPr lang="es-UY" dirty="0" smtClean="0">
                <a:latin typeface="Bauhaus 93" panose="04030905020B02020C02" pitchFamily="82" charset="0"/>
              </a:rPr>
            </a:br>
            <a:r>
              <a:rPr lang="es-UY" dirty="0" smtClean="0"/>
              <a:t> </a:t>
            </a:r>
            <a:endParaRPr lang="es-UY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8" t="14072" r="20811"/>
          <a:stretch/>
        </p:blipFill>
        <p:spPr>
          <a:xfrm rot="5400000">
            <a:off x="988423" y="-988423"/>
            <a:ext cx="204651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useoacieloabiertoenlapincoya.files.wordpress.com/2012/12/dsc02526.jpg?w=737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09" y="2218952"/>
            <a:ext cx="4746926" cy="3561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097280" y="2087439"/>
            <a:ext cx="592182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dirty="0">
                <a:solidFill>
                  <a:schemeClr val="bg1"/>
                </a:solidFill>
                <a:latin typeface="Helvetica Neue"/>
              </a:rPr>
              <a:t>Eduardo Galeano explica muy bien </a:t>
            </a:r>
            <a:r>
              <a:rPr lang="es-ES" sz="3200" i="1" dirty="0">
                <a:solidFill>
                  <a:schemeClr val="bg1"/>
                </a:solidFill>
                <a:latin typeface="Brush Script MT" panose="03060802040406070304" pitchFamily="66" charset="0"/>
              </a:rPr>
              <a:t>Los amigos </a:t>
            </a:r>
            <a:r>
              <a:rPr lang="es-ES" dirty="0">
                <a:solidFill>
                  <a:schemeClr val="bg1"/>
                </a:solidFill>
                <a:latin typeface="Helvetica Neue"/>
              </a:rPr>
              <a:t>y el significado de este mural en su cuento:</a:t>
            </a:r>
          </a:p>
          <a:p>
            <a:pPr fontAlgn="base"/>
            <a:r>
              <a:rPr lang="es-ES" i="1" dirty="0">
                <a:solidFill>
                  <a:schemeClr val="bg1"/>
                </a:solidFill>
                <a:latin typeface="inherit"/>
              </a:rPr>
              <a:t>“Celebración de la amistad/1</a:t>
            </a:r>
            <a:endParaRPr lang="es-ES" dirty="0">
              <a:solidFill>
                <a:schemeClr val="bg1"/>
              </a:solidFill>
              <a:latin typeface="Helvetica Neue"/>
            </a:endParaRPr>
          </a:p>
          <a:p>
            <a:pPr fontAlgn="base"/>
            <a:r>
              <a:rPr lang="es-ES" dirty="0">
                <a:solidFill>
                  <a:schemeClr val="bg1"/>
                </a:solidFill>
                <a:latin typeface="Helvetica Neue"/>
              </a:rPr>
              <a:t>En los suburbios de La Habana, llaman al amigo “mi tierra” o “mi sangre”.</a:t>
            </a:r>
            <a:br>
              <a:rPr lang="es-ES" dirty="0">
                <a:solidFill>
                  <a:schemeClr val="bg1"/>
                </a:solidFill>
                <a:latin typeface="Helvetica Neue"/>
              </a:rPr>
            </a:br>
            <a:r>
              <a:rPr lang="es-ES" dirty="0">
                <a:solidFill>
                  <a:schemeClr val="bg1"/>
                </a:solidFill>
                <a:latin typeface="Helvetica Neue"/>
              </a:rPr>
              <a:t>En Caracas, el amigo es “mi pana” o “mi llave”: “pana” por panadería, la fuente del buen pan para las hambres del alma; y “llave” por…</a:t>
            </a:r>
            <a:br>
              <a:rPr lang="es-ES" dirty="0">
                <a:solidFill>
                  <a:schemeClr val="bg1"/>
                </a:solidFill>
                <a:latin typeface="Helvetica Neue"/>
              </a:rPr>
            </a:br>
            <a:r>
              <a:rPr lang="es-ES" dirty="0">
                <a:solidFill>
                  <a:schemeClr val="bg1"/>
                </a:solidFill>
                <a:latin typeface="Helvetica Neue"/>
              </a:rPr>
              <a:t>-Llave, por llave- me dice Mario Benedetti.</a:t>
            </a:r>
            <a:br>
              <a:rPr lang="es-ES" dirty="0">
                <a:solidFill>
                  <a:schemeClr val="bg1"/>
                </a:solidFill>
                <a:latin typeface="Helvetica Neue"/>
              </a:rPr>
            </a:br>
            <a:r>
              <a:rPr lang="es-ES" dirty="0">
                <a:solidFill>
                  <a:schemeClr val="bg1"/>
                </a:solidFill>
                <a:latin typeface="Helvetica Neue"/>
              </a:rPr>
              <a:t>Y me cuenta que cuando vivía en Buenos Aires, en los tiempos del terror, él llevaba cinco llaves ajenas en su llavero: cinco llaves, de cinco casas, de cinco amigos: las llaves que lo salvaron</a:t>
            </a:r>
            <a:r>
              <a:rPr lang="es-ES" dirty="0" smtClean="0">
                <a:solidFill>
                  <a:schemeClr val="bg1"/>
                </a:solidFill>
                <a:latin typeface="Helvetica Neue"/>
              </a:rPr>
              <a:t>”.</a:t>
            </a:r>
            <a:endParaRPr lang="es-ES" b="0" i="0" dirty="0">
              <a:solidFill>
                <a:schemeClr val="bg1"/>
              </a:solidFill>
              <a:effectLst/>
              <a:latin typeface="Helvetica Neue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97280" y="679269"/>
            <a:ext cx="7672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La palabra amigos fuera de tu país…</a:t>
            </a:r>
            <a:endParaRPr lang="es-UY" sz="4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Vector Gratis | Mano coloreada en la composición realista de vidrio  empañado con manchas de lluvia y huella en la vent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47882"/>
            <a:ext cx="12270377" cy="1000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48640" y="147995"/>
            <a:ext cx="6096000" cy="54168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2800" b="1" dirty="0">
                <a:solidFill>
                  <a:schemeClr val="bg1"/>
                </a:solidFill>
                <a:latin typeface="Brush Script MT" panose="03060802040406070304" pitchFamily="66" charset="0"/>
                <a:cs typeface="Arial" panose="020B0604020202020204" pitchFamily="34" charset="0"/>
              </a:rPr>
              <a:t>Comarca extraña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44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s-UY" altLang="es-UY" sz="4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 lejos de mí / que está a mi lado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 no mío que ahora es mi contorno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simula ignorarme y me vigila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nada solicita pero exige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veces desconfía de mis pocas confianzas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alimenta rumores clandestinos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interroga con cándidas pupilas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cuando es noche esconde la menguante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cuando hay sol me expulsa de mi sombra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endParaRPr lang="es-UY" altLang="es-UY" sz="16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viejo </a:t>
            </a: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 en préstamo / insomne / olvidadizo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paz no me concierne ni tu guerra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estás en las afueras de mí / en mis arrabales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cual mis arrabales me rodeas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 aquí a mi lado / tan distante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un incomprendido que no entiende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endParaRPr lang="es-UY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14011" y="147995"/>
            <a:ext cx="508580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sin embargo arrimas infancias o vislumbres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reconozco casi como mías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mujeres y hombres y muchachas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me abrazan con todos sus peligros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me miran mirándose y asumen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impaciencia mis andamios nuevos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acaso el tiempo enseñe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ni esos muchos ni yo mismo somos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extranjeros recíprocos extraños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que la grave extranjería es algo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curable o por lo menos llevadero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endParaRPr lang="es-UY" altLang="es-UY" sz="16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acaso </a:t>
            </a: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tiempo enseñe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somos habitantes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una comarca extraña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 ya nadie quiere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decir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UY" altLang="es-UY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 no mío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sz="44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s-UY" altLang="es-UY" sz="4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UY" altLang="es-UY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 Benedetti</a:t>
            </a:r>
            <a:r>
              <a:rPr lang="es-UY" altLang="es-UY" sz="1600" dirty="0">
                <a:solidFill>
                  <a:schemeClr val="bg1"/>
                </a:solidFill>
              </a:rPr>
              <a:t/>
            </a:r>
            <a:br>
              <a:rPr lang="es-UY" altLang="es-UY" sz="1600" dirty="0">
                <a:solidFill>
                  <a:schemeClr val="bg1"/>
                </a:solidFill>
              </a:rPr>
            </a:br>
            <a:r>
              <a:rPr lang="es-UY" altLang="es-UY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Geografías (1984)</a:t>
            </a:r>
            <a:r>
              <a:rPr lang="es-UY" altLang="es-UY" sz="1600" dirty="0">
                <a:solidFill>
                  <a:schemeClr val="bg1"/>
                </a:solidFill>
              </a:rPr>
              <a:t> </a:t>
            </a:r>
            <a:endParaRPr lang="es-UY" altLang="es-UY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Voz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2454" y="60235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139</Words>
  <Application>Microsoft Office PowerPoint</Application>
  <PresentationFormat>Panorámica</PresentationFormat>
  <Paragraphs>31</Paragraphs>
  <Slides>11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2" baseType="lpstr">
      <vt:lpstr>Arial</vt:lpstr>
      <vt:lpstr>Bauhaus 93</vt:lpstr>
      <vt:lpstr>Brush Script MT</vt:lpstr>
      <vt:lpstr>Calibri</vt:lpstr>
      <vt:lpstr>Calibri Light</vt:lpstr>
      <vt:lpstr>Georgia</vt:lpstr>
      <vt:lpstr>Helvetica Neue</vt:lpstr>
      <vt:lpstr>inherit</vt:lpstr>
      <vt:lpstr>Papyrus</vt:lpstr>
      <vt:lpstr>Verdana</vt:lpstr>
      <vt:lpstr>Tema de Office</vt:lpstr>
      <vt:lpstr>Presentación de PowerPoint</vt:lpstr>
      <vt:lpstr>Centenarios uruguayos  Setiembre - Mario Benedetti 14 de Setiembre de 1920 – 14 de Setiembre 2020  Agosto - Idea Vilariño Febrero - Julio C. da Rosa  </vt:lpstr>
      <vt:lpstr>Presentación de PowerPoint</vt:lpstr>
      <vt:lpstr>Presentación de PowerPoint</vt:lpstr>
      <vt:lpstr>Generación del 45</vt:lpstr>
      <vt:lpstr>https://uploads.knightlab.com/storymapjs/04f36519cd11e24acf6e684f1675448f/mario-benedetti/index.html</vt:lpstr>
      <vt:lpstr>Fundación Mario Benedetti 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Centenarios uruguayos Setiembre - Mario Benedetti Agosto - Idea Vilariño Febrero - Julio C. da Rosa</dc:title>
  <dc:creator>Gloria</dc:creator>
  <cp:lastModifiedBy>Gloria</cp:lastModifiedBy>
  <cp:revision>22</cp:revision>
  <dcterms:created xsi:type="dcterms:W3CDTF">2020-09-26T03:44:22Z</dcterms:created>
  <dcterms:modified xsi:type="dcterms:W3CDTF">2020-09-30T05:59:05Z</dcterms:modified>
</cp:coreProperties>
</file>